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14"/>
  </p:handoutMasterIdLst>
  <p:sldIdLst>
    <p:sldId id="256" r:id="rId2"/>
    <p:sldId id="258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098B"/>
    <a:srgbClr val="2DB50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737" autoAdjust="0"/>
  </p:normalViewPr>
  <p:slideViewPr>
    <p:cSldViewPr>
      <p:cViewPr>
        <p:scale>
          <a:sx n="77" d="100"/>
          <a:sy n="77" d="100"/>
        </p:scale>
        <p:origin x="-117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108"/>
      </p:cViewPr>
      <p:guideLst>
        <p:guide orient="horz" pos="3131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MARTIN.IDELNET\Desktop\presentaci&#243;n%20Tulce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MARTIN.IDELNET\Desktop\presentaci&#243;n%20Tulce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9125374479705"/>
          <c:y val="0.11873259358430341"/>
          <c:w val="0.42454002624671916"/>
          <c:h val="0.69312657346403128"/>
        </c:manualLayout>
      </c:layout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'Factores acceso financiación'!$A$30:$A$35</c:f>
              <c:strCache>
                <c:ptCount val="6"/>
                <c:pt idx="0">
                  <c:v>Personalul din bănci neinstruit in privin ta modului</c:v>
                </c:pt>
                <c:pt idx="1">
                  <c:v>Condiţiile de creditare impuse de bănci</c:v>
                </c:pt>
                <c:pt idx="2">
                  <c:v>Birocraţi</c:v>
                </c:pt>
                <c:pt idx="3">
                  <c:v>Lipsa de oferte de creditare a băncilor</c:v>
                </c:pt>
                <c:pt idx="4">
                  <c:v>Lipsa de informaţii în instituţiile publice,</c:v>
                </c:pt>
                <c:pt idx="5">
                  <c:v>Acces difícil la informaţi</c:v>
                </c:pt>
              </c:strCache>
            </c:strRef>
          </c:cat>
          <c:val>
            <c:numRef>
              <c:f>'Factores acceso financiación'!$C$30:$C$35</c:f>
              <c:numCache>
                <c:formatCode>General</c:formatCode>
                <c:ptCount val="6"/>
                <c:pt idx="0">
                  <c:v>19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15</c:v>
                </c:pt>
                <c:pt idx="5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5962553482184585"/>
          <c:y val="4.7192375289372021E-2"/>
          <c:w val="0.40704113184482077"/>
          <c:h val="0.89255289991405939"/>
        </c:manualLayout>
      </c:layout>
      <c:overlay val="0"/>
      <c:txPr>
        <a:bodyPr/>
        <a:lstStyle/>
        <a:p>
          <a:pPr rtl="0">
            <a:defRPr sz="1200">
              <a:latin typeface="Arial" pitchFamily="34" charset="0"/>
              <a:cs typeface="Arial" pitchFamily="34" charset="0"/>
            </a:defRPr>
          </a:pPr>
          <a:endParaRPr lang="ro-RO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ro-R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11803227566853"/>
          <c:y val="5.1751712854075059E-2"/>
          <c:w val="0.29556469426470205"/>
          <c:h val="0.77537750962947816"/>
        </c:manualLayout>
      </c:layout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'A mejorar'!$A$29:$A$34</c:f>
              <c:strCache>
                <c:ptCount val="6"/>
                <c:pt idx="0">
                  <c:v>Dezvoltarea unei economiirurale solide</c:v>
                </c:pt>
                <c:pt idx="1">
                  <c:v>O mai buna corelarea a garanţiilor solicitate cu riscul asumat </c:v>
                </c:pt>
                <c:pt idx="2">
                  <c:v>Modificări în reglementările legate de creditare şi de furnizarea de servicii financiare</c:v>
                </c:pt>
                <c:pt idx="3">
                  <c:v>Politica bancara legata de tipul produsele financiare şi potentialii beneficiari ai acestora</c:v>
                </c:pt>
                <c:pt idx="4">
                  <c:v>Imbunatatirea situatiei economice la nivelul ţării</c:v>
                </c:pt>
                <c:pt idx="5">
                  <c:v>Creşterea concurenţei pe piaţa bancară </c:v>
                </c:pt>
              </c:strCache>
            </c:strRef>
          </c:cat>
          <c:val>
            <c:numRef>
              <c:f>'A mejorar'!$C$29:$C$34</c:f>
              <c:numCache>
                <c:formatCode>General</c:formatCode>
                <c:ptCount val="6"/>
                <c:pt idx="0">
                  <c:v>18</c:v>
                </c:pt>
                <c:pt idx="1">
                  <c:v>18</c:v>
                </c:pt>
                <c:pt idx="2">
                  <c:v>17</c:v>
                </c:pt>
                <c:pt idx="3">
                  <c:v>17</c:v>
                </c:pt>
                <c:pt idx="4">
                  <c:v>13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2444193238221459"/>
          <c:y val="0"/>
          <c:w val="0.47555806761778541"/>
          <c:h val="1"/>
        </c:manualLayout>
      </c:layout>
      <c:overlay val="0"/>
      <c:txPr>
        <a:bodyPr/>
        <a:lstStyle/>
        <a:p>
          <a:pPr rtl="0">
            <a:defRPr sz="1200">
              <a:latin typeface="Arial" pitchFamily="34" charset="0"/>
              <a:cs typeface="Arial" pitchFamily="34" charset="0"/>
            </a:defRPr>
          </a:pPr>
          <a:endParaRPr lang="ro-RO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E624F-34E9-452E-A181-5DD6DC1CDC48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3F501-9AB5-47D2-938E-5593DE2660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14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 RNDR cop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86200"/>
            <a:ext cx="7772400" cy="609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6324600"/>
            <a:ext cx="2133600" cy="365125"/>
          </a:xfrm>
        </p:spPr>
        <p:txBody>
          <a:bodyPr/>
          <a:lstStyle>
            <a:lvl1pPr>
              <a:defRPr lang="en-US" smtClean="0"/>
            </a:lvl1pPr>
          </a:lstStyle>
          <a:p>
            <a:pPr algn="ctr"/>
            <a:fld id="{EA793D3A-A32C-48C8-B6B4-F6F94749AC77}" type="datetimeFigureOut">
              <a:rPr lang="en-US" smtClean="0"/>
              <a:pPr algn="ctr"/>
              <a:t>6/15/2012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 RNDR pa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685800"/>
          </a:xfrm>
        </p:spPr>
        <p:txBody>
          <a:bodyPr anchor="t">
            <a:normAutofit/>
          </a:bodyPr>
          <a:lstStyle>
            <a:lvl1pPr algn="l">
              <a:defRPr sz="28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1752600" y="1676400"/>
            <a:ext cx="7010400" cy="3962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 sz="2000" b="1"/>
            </a:lvl1pPr>
            <a:lvl2pPr>
              <a:defRPr sz="2000" b="0" i="0">
                <a:latin typeface="+mj-lt"/>
              </a:defRPr>
            </a:lvl2pPr>
            <a:lvl3pPr>
              <a:defRPr sz="1600" b="0" i="1">
                <a:latin typeface="+mj-lt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	Third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C5A14-B85E-4AA3-8C6C-D5AC890BFC88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685800" y="4419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s-ES" sz="2800" b="1" dirty="0" err="1"/>
              <a:t>Grupul</a:t>
            </a:r>
            <a:r>
              <a:rPr lang="es-ES" sz="2800" b="1" dirty="0"/>
              <a:t> de </a:t>
            </a:r>
            <a:r>
              <a:rPr lang="es-ES" sz="2800" b="1" dirty="0" err="1"/>
              <a:t>Lucru</a:t>
            </a:r>
            <a:r>
              <a:rPr lang="es-ES" sz="2800" b="1" dirty="0"/>
              <a:t> </a:t>
            </a:r>
            <a:r>
              <a:rPr lang="es-ES" sz="2800" b="1" dirty="0" err="1"/>
              <a:t>Tematic</a:t>
            </a:r>
            <a:r>
              <a:rPr lang="es-ES" sz="2800" b="1" dirty="0"/>
              <a:t> 3 (GLT 3</a:t>
            </a:r>
            <a:r>
              <a:rPr lang="es-ES" sz="2800" b="1" dirty="0" smtClean="0"/>
              <a:t>)</a:t>
            </a:r>
            <a:br>
              <a:rPr lang="es-ES" sz="2800" b="1" dirty="0" smtClean="0"/>
            </a:br>
            <a:r>
              <a:rPr lang="vi-VN" sz="2800" b="1" dirty="0" smtClean="0"/>
              <a:t>”</a:t>
            </a:r>
            <a:r>
              <a:rPr lang="vi-VN" sz="2800" b="1" i="1" dirty="0" smtClean="0"/>
              <a:t>Oportunități </a:t>
            </a:r>
            <a:r>
              <a:rPr lang="vi-VN" sz="2800" b="1" i="1" dirty="0"/>
              <a:t>de </a:t>
            </a:r>
            <a:r>
              <a:rPr lang="vi-VN" sz="2800" b="1" i="1" dirty="0" smtClean="0"/>
              <a:t>finanțare</a:t>
            </a:r>
            <a:r>
              <a:rPr lang="vi-VN" sz="2800" b="1" dirty="0" smtClean="0"/>
              <a:t>”</a:t>
            </a:r>
            <a:endParaRPr lang="vi-V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62000" y="1676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dirty="0"/>
              <a:t>În </a:t>
            </a:r>
            <a:r>
              <a:rPr lang="ro-RO" dirty="0">
                <a:latin typeface="Arial" pitchFamily="34" charset="0"/>
                <a:cs typeface="Arial" pitchFamily="34" charset="0"/>
              </a:rPr>
              <a:t>perioada</a:t>
            </a:r>
            <a:r>
              <a:rPr lang="ro-RO" dirty="0"/>
              <a:t> </a:t>
            </a:r>
            <a:r>
              <a:rPr lang="vi-VN" dirty="0" smtClean="0"/>
              <a:t>15-16 </a:t>
            </a:r>
            <a:r>
              <a:rPr lang="vi-VN" dirty="0"/>
              <a:t>Martie 2012, la Sediul USR din București, a avut loc întâlnirea Grupului de Lucru Tematic 3 - „Oportunități de finanțare”.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774357" y="240613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latin typeface="Arial" pitchFamily="34" charset="0"/>
                <a:cs typeface="Arial" pitchFamily="34" charset="0"/>
              </a:rPr>
              <a:t>Participanți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46185"/>
              </p:ext>
            </p:extLst>
          </p:nvPr>
        </p:nvGraphicFramePr>
        <p:xfrm>
          <a:off x="1415622" y="2971800"/>
          <a:ext cx="6509178" cy="2118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2000"/>
                <a:gridCol w="2648378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Fondul</a:t>
                      </a:r>
                      <a:r>
                        <a:rPr lang="pt-BR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pt-BR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Garantare</a:t>
                      </a:r>
                      <a:r>
                        <a:rPr lang="pt-BR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pt-BR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Creditului</a:t>
                      </a:r>
                      <a:r>
                        <a:rPr lang="pt-BR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Rural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Banca C.R. </a:t>
                      </a:r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Firenze</a:t>
                      </a:r>
                      <a:r>
                        <a:rPr lang="es-ES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România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Asociația</a:t>
                      </a:r>
                      <a:r>
                        <a:rPr lang="es-ES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Comunelor</a:t>
                      </a:r>
                      <a:r>
                        <a:rPr lang="es-ES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din</a:t>
                      </a:r>
                      <a:r>
                        <a:rPr lang="es-ES" sz="1400" b="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b="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România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Ministerul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Agriculturii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o-RO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și Dezvoltarii Rurale</a:t>
                      </a:r>
                      <a:endParaRPr lang="es-ES" sz="1400" u="none" strike="noStrike" kern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Universitatea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Lucian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Blaga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din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Sibiu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Banca Comercial</a:t>
                      </a:r>
                      <a:r>
                        <a:rPr lang="ro-RO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lâ</a:t>
                      </a:r>
                      <a:r>
                        <a:rPr lang="es-ES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</a:t>
                      </a:r>
                      <a:r>
                        <a:rPr lang="ro-RO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omânâ</a:t>
                      </a:r>
                      <a:endParaRPr lang="es-ES" sz="1400" u="none" strike="noStrike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s-ES" sz="1400" u="none" strike="noStrike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Unitatea</a:t>
                      </a:r>
                      <a:r>
                        <a:rPr lang="es-ES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lang="es-ES" sz="1400" u="none" strike="noStrike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Sprijin</a:t>
                      </a:r>
                      <a:r>
                        <a:rPr lang="es-ES" sz="1400" u="none" strike="noStrike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lang="es-ES" sz="1400" u="none" strike="noStrike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Reţelei</a:t>
                      </a:r>
                      <a:endParaRPr lang="es-ES" sz="140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Grupul Român de Investiţii şi Consultanţă S.A.</a:t>
                      </a:r>
                      <a:r>
                        <a:rPr lang="ro-RO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- RGIC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Asociatia Română </a:t>
                      </a:r>
                      <a:r>
                        <a:rPr lang="vi-VN" sz="1400" u="none" strike="noStrike" kern="1200" baseline="0" smtClean="0">
                          <a:latin typeface="Arial" pitchFamily="34" charset="0"/>
                          <a:cs typeface="Arial" pitchFamily="34" charset="0"/>
                        </a:rPr>
                        <a:t>a Cărnii</a:t>
                      </a:r>
                      <a:endParaRPr lang="es-ES" sz="1400" u="none" strike="noStrike" kern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vi-VN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Grupul de Expertiză in Economie Rurală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GAL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Valea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Ampoiului-Valea</a:t>
                      </a:r>
                      <a:r>
                        <a:rPr lang="es-ES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Mureșului</a:t>
                      </a:r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4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5943600" cy="250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467" y="3124199"/>
            <a:ext cx="5675533" cy="284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657600" y="914400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Agenda</a:t>
            </a:r>
            <a:endParaRPr lang="es-E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41406" y="1600200"/>
            <a:ext cx="695479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 smtClean="0">
                <a:latin typeface="Arial" pitchFamily="34" charset="0"/>
                <a:cs typeface="Arial" pitchFamily="34" charset="0"/>
              </a:rPr>
              <a:t>Probleme identificate:</a:t>
            </a:r>
          </a:p>
          <a:p>
            <a:endParaRPr lang="ro-RO" b="1" dirty="0"/>
          </a:p>
          <a:p>
            <a:pPr marL="285750" indent="-285750" algn="just">
              <a:buFontTx/>
              <a:buChar char="-"/>
            </a:pPr>
            <a:r>
              <a:rPr lang="ro-RO" dirty="0"/>
              <a:t>P</a:t>
            </a:r>
            <a:r>
              <a:rPr lang="pt-BR" dirty="0" smtClean="0"/>
              <a:t>robleme </a:t>
            </a:r>
            <a:r>
              <a:rPr lang="pt-BR" dirty="0"/>
              <a:t>de finanţare pentru fermele au mai mult de </a:t>
            </a:r>
            <a:r>
              <a:rPr lang="pt-BR" dirty="0" smtClean="0"/>
              <a:t>3-5 </a:t>
            </a:r>
            <a:r>
              <a:rPr lang="pt-BR" dirty="0" smtClean="0"/>
              <a:t>ha</a:t>
            </a:r>
            <a:r>
              <a:rPr lang="ro-RO" dirty="0" smtClean="0"/>
              <a:t>;</a:t>
            </a:r>
            <a:endParaRPr lang="pt-BR" dirty="0" smtClean="0"/>
          </a:p>
          <a:p>
            <a:pPr marL="285750" indent="-285750" algn="just">
              <a:buFontTx/>
              <a:buChar char="-"/>
            </a:pPr>
            <a:endParaRPr lang="ro-RO" dirty="0" smtClean="0"/>
          </a:p>
          <a:p>
            <a:pPr marL="285750" indent="-285750" algn="just">
              <a:buFontTx/>
              <a:buChar char="-"/>
            </a:pPr>
            <a:r>
              <a:rPr lang="pt-BR" dirty="0" smtClean="0"/>
              <a:t>Băncile </a:t>
            </a:r>
            <a:r>
              <a:rPr lang="pt-BR" dirty="0"/>
              <a:t>nu vizează finanţarea faţă de mediul </a:t>
            </a:r>
            <a:r>
              <a:rPr lang="pt-BR" dirty="0" smtClean="0"/>
              <a:t>rural</a:t>
            </a:r>
            <a:r>
              <a:rPr lang="ro-RO" dirty="0" smtClean="0"/>
              <a:t>;</a:t>
            </a:r>
            <a:endParaRPr lang="pt-BR" dirty="0" smtClean="0"/>
          </a:p>
          <a:p>
            <a:pPr algn="just"/>
            <a:endParaRPr lang="pt-BR" dirty="0" smtClean="0"/>
          </a:p>
          <a:p>
            <a:pPr marL="285750" indent="-285750" algn="just">
              <a:buFontTx/>
              <a:buChar char="-"/>
            </a:pPr>
            <a:r>
              <a:rPr lang="pt-BR" dirty="0" smtClean="0"/>
              <a:t>Necunoaşterea </a:t>
            </a:r>
            <a:r>
              <a:rPr lang="pt-BR" dirty="0"/>
              <a:t>procedurilor </a:t>
            </a:r>
            <a:r>
              <a:rPr lang="pt-BR" dirty="0" smtClean="0"/>
              <a:t>PNDR</a:t>
            </a:r>
            <a:r>
              <a:rPr lang="ro-RO" dirty="0" smtClean="0"/>
              <a:t>;</a:t>
            </a:r>
            <a:endParaRPr lang="pt-BR" dirty="0" smtClean="0"/>
          </a:p>
          <a:p>
            <a:pPr algn="just"/>
            <a:endParaRPr lang="pt-BR" dirty="0" smtClean="0"/>
          </a:p>
          <a:p>
            <a:pPr marL="285750" indent="-285750" algn="just">
              <a:buFontTx/>
              <a:buChar char="-"/>
            </a:pPr>
            <a:r>
              <a:rPr lang="pt-BR" dirty="0" smtClean="0"/>
              <a:t>Lipsa </a:t>
            </a:r>
            <a:r>
              <a:rPr lang="ro-RO" dirty="0" smtClean="0"/>
              <a:t>de informare a</a:t>
            </a:r>
            <a:r>
              <a:rPr lang="pt-BR" dirty="0" smtClean="0"/>
              <a:t> agricultori</a:t>
            </a:r>
            <a:r>
              <a:rPr lang="ro-RO" dirty="0" smtClean="0"/>
              <a:t>lor</a:t>
            </a:r>
            <a:r>
              <a:rPr lang="pt-BR" dirty="0" smtClean="0"/>
              <a:t>. </a:t>
            </a:r>
            <a:r>
              <a:rPr lang="pt-BR" dirty="0"/>
              <a:t>Accesul dificil la </a:t>
            </a:r>
            <a:r>
              <a:rPr lang="pt-BR" dirty="0" smtClean="0"/>
              <a:t>informaţii </a:t>
            </a:r>
            <a:r>
              <a:rPr lang="pt-BR" dirty="0"/>
              <a:t>pe </a:t>
            </a:r>
            <a:r>
              <a:rPr lang="ro-RO" dirty="0" smtClean="0"/>
              <a:t>i</a:t>
            </a:r>
            <a:r>
              <a:rPr lang="pt-BR" dirty="0" smtClean="0"/>
              <a:t>nternet </a:t>
            </a:r>
            <a:r>
              <a:rPr lang="pt-BR" dirty="0"/>
              <a:t>în zonele </a:t>
            </a:r>
            <a:r>
              <a:rPr lang="pt-BR" dirty="0" smtClean="0"/>
              <a:t>rurale</a:t>
            </a:r>
            <a:r>
              <a:rPr lang="ro-RO" dirty="0" smtClean="0"/>
              <a:t>;</a:t>
            </a:r>
            <a:endParaRPr lang="pt-BR" dirty="0" smtClean="0"/>
          </a:p>
          <a:p>
            <a:pPr marL="285750" indent="-285750" algn="just">
              <a:buFontTx/>
              <a:buChar char="-"/>
            </a:pPr>
            <a:endParaRPr lang="pt-BR" dirty="0" smtClean="0"/>
          </a:p>
          <a:p>
            <a:pPr marL="285750" indent="-285750" algn="just">
              <a:buFontTx/>
              <a:buChar char="-"/>
            </a:pPr>
            <a:r>
              <a:rPr lang="ro-RO" dirty="0" smtClean="0"/>
              <a:t>Numărul scăzut al experților în investiții </a:t>
            </a:r>
            <a:r>
              <a:rPr lang="pt-BR" dirty="0"/>
              <a:t>orientate spre </a:t>
            </a:r>
            <a:r>
              <a:rPr lang="pt-BR" dirty="0" smtClean="0"/>
              <a:t>mediul</a:t>
            </a:r>
            <a:r>
              <a:rPr lang="ro-RO" dirty="0" smtClean="0"/>
              <a:t> rural, </a:t>
            </a:r>
            <a:r>
              <a:rPr lang="pt-BR" dirty="0" smtClean="0"/>
              <a:t>în </a:t>
            </a:r>
            <a:r>
              <a:rPr lang="ro-RO" dirty="0" smtClean="0"/>
              <a:t>cadrul băncilor.</a:t>
            </a:r>
            <a:endParaRPr lang="es-ES" b="1" dirty="0" smtClean="0"/>
          </a:p>
          <a:p>
            <a:pPr marL="285750" indent="-285750">
              <a:buFontTx/>
              <a:buChar char="-"/>
            </a:pPr>
            <a:endParaRPr lang="ro-RO" b="1" dirty="0" smtClean="0"/>
          </a:p>
          <a:p>
            <a:endParaRPr lang="ro-RO" b="1" dirty="0"/>
          </a:p>
          <a:p>
            <a:endParaRPr lang="ro-RO" b="1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69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41406" y="1600200"/>
            <a:ext cx="779299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err="1" smtClean="0">
                <a:latin typeface="Arial" pitchFamily="34" charset="0"/>
                <a:cs typeface="Arial" pitchFamily="34" charset="0"/>
              </a:rPr>
              <a:t>Concluzi</a:t>
            </a:r>
            <a:r>
              <a:rPr lang="ro-RO" b="1" dirty="0" smtClean="0">
                <a:latin typeface="Arial" pitchFamily="34" charset="0"/>
                <a:cs typeface="Arial" pitchFamily="34" charset="0"/>
              </a:rPr>
              <a:t>i:</a:t>
            </a:r>
            <a:endParaRPr lang="ro-RO" b="1" dirty="0" smtClean="0">
              <a:latin typeface="Arial" pitchFamily="34" charset="0"/>
              <a:cs typeface="Arial" pitchFamily="34" charset="0"/>
            </a:endParaRPr>
          </a:p>
          <a:p>
            <a:endParaRPr lang="ro-RO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vi-VN" sz="1400" b="1" dirty="0">
                <a:latin typeface="Arial" pitchFamily="34" charset="0"/>
                <a:cs typeface="Arial" pitchFamily="34" charset="0"/>
              </a:rPr>
              <a:t>Publicație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 privind informarea atât a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băncilor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cât și a potențialilor beneficiari privind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it-IT" sz="1400" dirty="0">
                <a:latin typeface="Arial" pitchFamily="34" charset="0"/>
                <a:cs typeface="Arial" pitchFamily="34" charset="0"/>
              </a:rPr>
              <a:t>finanțarea/creditarea. Publicația va avea 3 </a:t>
            </a:r>
            <a:r>
              <a:rPr lang="it-IT" sz="1400" dirty="0" smtClean="0">
                <a:latin typeface="Arial" pitchFamily="34" charset="0"/>
                <a:cs typeface="Arial" pitchFamily="34" charset="0"/>
              </a:rPr>
              <a:t>părți: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it-IT" sz="1400" dirty="0" smtClean="0"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prezentare a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poten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ț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ialilor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beneficiari din sectorul agricol, viitori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clien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ț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ai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băncilor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+ instruire personal bănci dedicat creditării pe partea de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PNDR</a:t>
            </a:r>
            <a:r>
              <a:rPr lang="ro-RO" sz="1400" dirty="0">
                <a:latin typeface="Arial" pitchFamily="34" charset="0"/>
                <a:cs typeface="Arial" pitchFamily="34" charset="0"/>
              </a:rPr>
              <a:t>;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ugetul/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fondurile pe care le rulează bugetul MADR / APIA /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APDRP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;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" sz="14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nformații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privind instituțiile garante ale statului și garanțiile ce trebuie acordate potențialilor beneficiari ai măsurilor 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PNDR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it-IT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vi-VN" sz="1400" dirty="0">
                <a:latin typeface="Arial" pitchFamily="34" charset="0"/>
                <a:cs typeface="Arial" pitchFamily="34" charset="0"/>
              </a:rPr>
              <a:t>O întâlnire a GAL-urilor, reprezentanților 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ăncilor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comerciale, APDRP, fonduri de </a:t>
            </a:r>
            <a:r>
              <a:rPr lang="ro-RO" sz="1400" dirty="0">
                <a:latin typeface="Arial" pitchFamily="34" charset="0"/>
                <a:cs typeface="Arial" pitchFamily="34" charset="0"/>
              </a:rPr>
              <a:t>g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arantare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Construirea unui </a:t>
            </a:r>
            <a:r>
              <a:rPr lang="vi-VN" sz="1400" b="1" dirty="0">
                <a:latin typeface="Arial" pitchFamily="34" charset="0"/>
                <a:cs typeface="Arial" pitchFamily="34" charset="0"/>
              </a:rPr>
              <a:t>parteneriat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 între bănci 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ș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vi-VN" sz="1400" dirty="0">
                <a:latin typeface="Arial" pitchFamily="34" charset="0"/>
                <a:cs typeface="Arial" pitchFamily="34" charset="0"/>
              </a:rPr>
              <a:t>GAL-uri privind finanțarea/creditarea/garantarea investițiilor prin PNDR</a:t>
            </a:r>
            <a:r>
              <a:rPr lang="vi-VN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400" dirty="0">
                <a:latin typeface="Arial" pitchFamily="34" charset="0"/>
                <a:cs typeface="Arial" pitchFamily="34" charset="0"/>
              </a:rPr>
              <a:t>Un </a:t>
            </a:r>
            <a:r>
              <a:rPr lang="it-IT" sz="1400" b="1" dirty="0">
                <a:latin typeface="Arial" pitchFamily="34" charset="0"/>
                <a:cs typeface="Arial" pitchFamily="34" charset="0"/>
              </a:rPr>
              <a:t>chestionar</a:t>
            </a:r>
            <a:r>
              <a:rPr lang="it-IT" sz="1400" dirty="0">
                <a:latin typeface="Arial" pitchFamily="34" charset="0"/>
                <a:cs typeface="Arial" pitchFamily="34" charset="0"/>
              </a:rPr>
              <a:t> privind nevoile de finanțare a beneficiarilor din </a:t>
            </a:r>
            <a:r>
              <a:rPr lang="it-IT" sz="1400" dirty="0" smtClean="0">
                <a:latin typeface="Arial" pitchFamily="34" charset="0"/>
                <a:cs typeface="Arial" pitchFamily="34" charset="0"/>
              </a:rPr>
              <a:t>teritoriu</a:t>
            </a:r>
            <a:r>
              <a:rPr lang="ro-RO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it-IT" sz="14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ro-RO" sz="1400" b="1" dirty="0" smtClean="0">
              <a:latin typeface="Arial" pitchFamily="34" charset="0"/>
              <a:cs typeface="Arial" pitchFamily="34" charset="0"/>
            </a:endParaRPr>
          </a:p>
          <a:p>
            <a:endParaRPr lang="ro-RO" b="1" dirty="0">
              <a:latin typeface="Arial" pitchFamily="34" charset="0"/>
              <a:cs typeface="Arial" pitchFamily="34" charset="0"/>
            </a:endParaRPr>
          </a:p>
          <a:p>
            <a:endParaRPr lang="ro-RO" b="1" dirty="0" smtClean="0"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00201"/>
            <a:ext cx="7848600" cy="685800"/>
          </a:xfrm>
        </p:spPr>
        <p:txBody>
          <a:bodyPr/>
          <a:lstStyle/>
          <a:p>
            <a:pPr marL="0" indent="0" algn="just">
              <a:buNone/>
            </a:pPr>
            <a:r>
              <a:rPr lang="vi-VN" sz="1400" dirty="0" smtClean="0"/>
              <a:t>Din </a:t>
            </a:r>
            <a:r>
              <a:rPr lang="vi-VN" sz="1400" dirty="0"/>
              <a:t>experienţa dvs de până acum, vă rugăm să indicaţi care dintre factorii de mai jos îngreunează procesul de accesare a produsele financiare de creditare?</a:t>
            </a:r>
            <a:endParaRPr lang="vi-VN" sz="14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828800" y="9144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err="1"/>
              <a:t>Chestionar</a:t>
            </a:r>
            <a:r>
              <a:rPr lang="es-ES" b="1" dirty="0"/>
              <a:t> </a:t>
            </a:r>
            <a:r>
              <a:rPr lang="ro-RO" b="1" dirty="0"/>
              <a:t>b</a:t>
            </a:r>
            <a:r>
              <a:rPr lang="es-ES" b="1" dirty="0" smtClean="0"/>
              <a:t>en</a:t>
            </a:r>
            <a:r>
              <a:rPr lang="ro-RO" b="1" dirty="0" smtClean="0"/>
              <a:t>eficiari PNDR </a:t>
            </a:r>
            <a:r>
              <a:rPr lang="es-ES" b="1" dirty="0" smtClean="0"/>
              <a:t>– </a:t>
            </a:r>
            <a:r>
              <a:rPr lang="es-ES" b="1" dirty="0" smtClean="0"/>
              <a:t>21 GAL</a:t>
            </a:r>
            <a:endParaRPr lang="es-ES" b="1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228696"/>
              </p:ext>
            </p:extLst>
          </p:nvPr>
        </p:nvGraphicFramePr>
        <p:xfrm>
          <a:off x="762000" y="2286000"/>
          <a:ext cx="7924800" cy="2840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6800"/>
                <a:gridCol w="3048000"/>
              </a:tblGrid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Factori</a:t>
                      </a:r>
                      <a:r>
                        <a:rPr lang="es-ES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vi-VN" sz="10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Procentul de respondenţi care consideră că această problemă importantă sau esenţială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3958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Personalul din bănci neinstruit in privin ta modului de funcţionare a fondurilor FEADR şi a măsurilor PNDR.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90,5%</a:t>
                      </a:r>
                    </a:p>
                  </a:txBody>
                  <a:tcPr marL="9525" marR="9525" marT="9525" marB="0" anchor="ctr"/>
                </a:tc>
              </a:tr>
              <a:tr h="283723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Condiţiile de creditare impuse de bănci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90,5%</a:t>
                      </a:r>
                    </a:p>
                  </a:txBody>
                  <a:tcPr marL="9525" marR="9525" marT="9525" marB="0" anchor="ctr"/>
                </a:tc>
              </a:tr>
              <a:tr h="283723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Birocraţia/Procedurile bancare rigide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81,0%</a:t>
                      </a:r>
                    </a:p>
                  </a:txBody>
                  <a:tcPr marL="9525" marR="9525" marT="9525" marB="0" anchor="ctr"/>
                </a:tc>
              </a:tr>
              <a:tr h="453958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Lipsa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de oferte de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creditare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a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băncilor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adaptate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nevoilor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din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mediul</a:t>
                      </a:r>
                      <a:r>
                        <a:rPr lang="pt-BR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rural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81,0%</a:t>
                      </a:r>
                    </a:p>
                  </a:txBody>
                  <a:tcPr marL="9525" marR="9525" marT="9525" marB="0" anchor="ctr"/>
                </a:tc>
              </a:tr>
              <a:tr h="453958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Lipsa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de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informaţii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în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instituţiile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publice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cu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privire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la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produsele</a:t>
                      </a:r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financiare de </a:t>
                      </a:r>
                      <a:r>
                        <a:rPr lang="es-ES" sz="12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creditare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71,4%</a:t>
                      </a:r>
                    </a:p>
                  </a:txBody>
                  <a:tcPr marL="9525" marR="9525" marT="9525" marB="0" anchor="ctr"/>
                </a:tc>
              </a:tr>
              <a:tr h="453958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Acces difícil la informaţii cu privire la produsele financiare de creditare disponibile pe piata bancara.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38,1%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6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114867"/>
              </p:ext>
            </p:extLst>
          </p:nvPr>
        </p:nvGraphicFramePr>
        <p:xfrm>
          <a:off x="533400" y="2133600"/>
          <a:ext cx="7543800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1295400" y="1524000"/>
            <a:ext cx="7010400" cy="685800"/>
          </a:xfrm>
        </p:spPr>
        <p:txBody>
          <a:bodyPr/>
          <a:lstStyle/>
          <a:p>
            <a:pPr marL="0" indent="0" algn="just">
              <a:buNone/>
            </a:pPr>
            <a:r>
              <a:rPr lang="vi-VN" sz="1400" dirty="0" smtClean="0"/>
              <a:t>Din </a:t>
            </a:r>
            <a:r>
              <a:rPr lang="vi-VN" sz="1400" dirty="0"/>
              <a:t>experienţa dvs de până acum, vă rugăm să indicaţi care dintre factorii de mai jos îngreunează procesul de accesare a produsele financiare de creditare?</a:t>
            </a:r>
            <a:endParaRPr lang="vi-VN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1143000" y="1600200"/>
            <a:ext cx="7315200" cy="6858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vi-VN" sz="1400" dirty="0"/>
              <a:t>Din perspectiva dvs, care dintre factorii de mai jos considerati ca pot duce la îmbunătăţirea condiţiilor de creditare pentru persoane/entităţi </a:t>
            </a:r>
            <a:r>
              <a:rPr lang="es-ES" sz="1400" dirty="0" smtClean="0"/>
              <a:t>j</a:t>
            </a:r>
            <a:r>
              <a:rPr lang="vi-VN" sz="1400" dirty="0" smtClean="0"/>
              <a:t>uridice/întreprinderi </a:t>
            </a:r>
            <a:r>
              <a:rPr lang="vi-VN" sz="1400" dirty="0"/>
              <a:t>din mediul rural?</a:t>
            </a:r>
            <a:endParaRPr lang="es-ES" dirty="0" smtClean="0"/>
          </a:p>
          <a:p>
            <a:pPr marL="0" indent="0" algn="just">
              <a:buNone/>
            </a:pP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362200" y="914400"/>
            <a:ext cx="510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err="1"/>
              <a:t>Chestionar</a:t>
            </a:r>
            <a:r>
              <a:rPr lang="es-ES" b="1" dirty="0"/>
              <a:t> </a:t>
            </a:r>
            <a:r>
              <a:rPr lang="ro-RO" b="1" dirty="0"/>
              <a:t>b</a:t>
            </a:r>
            <a:r>
              <a:rPr lang="es-ES" b="1" dirty="0" smtClean="0"/>
              <a:t>en</a:t>
            </a:r>
            <a:r>
              <a:rPr lang="ro-RO" b="1" dirty="0" smtClean="0"/>
              <a:t>e</a:t>
            </a:r>
            <a:r>
              <a:rPr lang="es-ES" b="1" dirty="0" smtClean="0"/>
              <a:t>f</a:t>
            </a:r>
            <a:r>
              <a:rPr lang="ro-RO" b="1" dirty="0" smtClean="0"/>
              <a:t>iciari PNDR</a:t>
            </a:r>
            <a:endParaRPr lang="es-ES" b="1"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540338"/>
              </p:ext>
            </p:extLst>
          </p:nvPr>
        </p:nvGraphicFramePr>
        <p:xfrm>
          <a:off x="1143000" y="2514600"/>
          <a:ext cx="7315200" cy="2745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200"/>
                <a:gridCol w="2286000"/>
              </a:tblGrid>
              <a:tr h="43815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Factori ce pot îmbunătăţii condiţiile de creditare: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1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Procentul de respondenţi care consideră că această problemă importantă sau esenţială</a:t>
                      </a:r>
                      <a:endParaRPr lang="es-E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8150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1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Dezvoltarea</a:t>
                      </a:r>
                      <a:r>
                        <a:rPr lang="es-ES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1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unei</a:t>
                      </a:r>
                      <a:r>
                        <a:rPr lang="es-ES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10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economiirurale</a:t>
                      </a:r>
                      <a:r>
                        <a:rPr lang="es-ES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solide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85,7%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 mai buna corelarea a garanţiilor solicitate cu riscul asumat de finanţator şi de beneficiar în cazul acordării unui credit</a:t>
                      </a:r>
                      <a:endParaRPr lang="vi-V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85,7%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480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Modificări în reglementările legate de creditare şi de furnizarea de servicii financiare</a:t>
                      </a:r>
                      <a:endParaRPr lang="vi-V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81,0%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48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Politica bancara legata de tipul produsele financiare şi potentialii beneficiari ai acestora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81,0%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Imbunatatirea situatiei economice generale la nivelul ţării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61,9%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Creşterea concurenţei pe piaţa bancarăprin diversificarea produselor şi a tipurilor de instituţii financiare ce pot oferi instrumente de finantare a proiectelor</a:t>
                      </a:r>
                      <a:endParaRPr lang="vi-VN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47,6%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24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3390234"/>
              </p:ext>
            </p:extLst>
          </p:nvPr>
        </p:nvGraphicFramePr>
        <p:xfrm>
          <a:off x="609600" y="2362200"/>
          <a:ext cx="769620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1066800" y="1524000"/>
            <a:ext cx="7315200" cy="6858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vi-VN" sz="1400" dirty="0"/>
              <a:t>Din perspectiva dvs, care dintre factorii de mai jos considerati ca pot duce la îmbunătăţirea condiţiilor de creditare pentru persoane/entităţi </a:t>
            </a:r>
            <a:r>
              <a:rPr lang="es-ES" sz="1400" dirty="0" smtClean="0"/>
              <a:t>j</a:t>
            </a:r>
            <a:r>
              <a:rPr lang="vi-VN" sz="1400" dirty="0" smtClean="0"/>
              <a:t>uridice/întreprinderi </a:t>
            </a:r>
            <a:r>
              <a:rPr lang="vi-VN" sz="1400" dirty="0"/>
              <a:t>din mediul rural?</a:t>
            </a:r>
            <a:endParaRPr lang="es-ES" dirty="0" smtClean="0"/>
          </a:p>
          <a:p>
            <a:pPr marL="0" indent="0">
              <a:buNone/>
            </a:pP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8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094102"/>
              </p:ext>
            </p:extLst>
          </p:nvPr>
        </p:nvGraphicFramePr>
        <p:xfrm>
          <a:off x="1219200" y="2895600"/>
          <a:ext cx="7054850" cy="1152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50653"/>
                <a:gridCol w="504197"/>
              </a:tblGrid>
              <a:tr h="281713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 dirty="0">
                          <a:effectLst/>
                        </a:rPr>
                        <a:t>Scăderea dobânzilor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9753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 dirty="0">
                          <a:effectLst/>
                        </a:rPr>
                        <a:t>Introducerea unor perioade de graţie pentru plata dobânzii/ creditului în caz de imposibilitate de plată din partea beneficiarului pe o perioadă definităde timp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50742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Introducerea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unor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produse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bancare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specifice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nevoilor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din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mediul</a:t>
                      </a:r>
                      <a:r>
                        <a:rPr lang="es-E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s-E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rural</a:t>
                      </a:r>
                      <a:endParaRPr lang="es-ES" sz="120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1066800" y="2057400"/>
            <a:ext cx="7315200" cy="685800"/>
          </a:xfrm>
        </p:spPr>
        <p:txBody>
          <a:bodyPr>
            <a:normAutofit lnSpcReduction="10000"/>
          </a:bodyPr>
          <a:lstStyle/>
          <a:p>
            <a:pPr marL="0" indent="0" algn="just" fontAlgn="ctr">
              <a:buNone/>
            </a:pPr>
            <a:r>
              <a:rPr lang="vi-VN" sz="1400" dirty="0"/>
              <a:t>Vă rugăm să precizaţi care dintre urmatoarele modificari ale conditiilor de creditare ale băncilor ar putea fi utile în pentru accesarea de credite de catre persoane/entităţi juridice/întreprinderi din mediul rural?</a:t>
            </a:r>
            <a:endParaRPr lang="vi-VN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429000" y="914400"/>
            <a:ext cx="2879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/>
              <a:t>Chestionar</a:t>
            </a:r>
            <a:r>
              <a:rPr lang="es-ES" b="1" dirty="0"/>
              <a:t> </a:t>
            </a:r>
            <a:r>
              <a:rPr lang="ro-RO" b="1" dirty="0"/>
              <a:t>b</a:t>
            </a:r>
            <a:r>
              <a:rPr lang="es-ES" b="1" dirty="0" smtClean="0"/>
              <a:t>en</a:t>
            </a:r>
            <a:r>
              <a:rPr lang="ro-RO" b="1" dirty="0" smtClean="0"/>
              <a:t>e</a:t>
            </a:r>
            <a:r>
              <a:rPr lang="es-ES" b="1" dirty="0" smtClean="0"/>
              <a:t>f</a:t>
            </a:r>
            <a:r>
              <a:rPr lang="ro-RO" b="1" dirty="0" smtClean="0"/>
              <a:t>iciari PNDR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50818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>
          <a:xfrm>
            <a:off x="891746" y="1594022"/>
            <a:ext cx="7315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i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vi-VN" sz="1400" dirty="0"/>
              <a:t>Vă rugăm să apreciaţi calitatea informatiilor primite din partea consilierilor bancari privind instrumentele financiare la care puteţi apela pentru obţinerea cofinanţării proiectelor ? 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32609"/>
              </p:ext>
            </p:extLst>
          </p:nvPr>
        </p:nvGraphicFramePr>
        <p:xfrm>
          <a:off x="2667000" y="2438400"/>
          <a:ext cx="3429000" cy="99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651"/>
                <a:gridCol w="2073349"/>
              </a:tblGrid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vi-VN" sz="1200" u="none" strike="noStrike" dirty="0">
                          <a:effectLst/>
                        </a:rPr>
                        <a:t>Irelevantă</a:t>
                      </a:r>
                      <a:endParaRPr lang="vi-V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 dirty="0">
                          <a:effectLst/>
                        </a:rPr>
                        <a:t>Redusă</a:t>
                      </a:r>
                      <a:endParaRPr lang="vi-VN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10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>
                          <a:effectLst/>
                        </a:rPr>
                        <a:t>Satisfăcătoare</a:t>
                      </a:r>
                      <a:endParaRPr lang="vi-VN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fontAlgn="ctr"/>
                      <a:r>
                        <a:rPr lang="vi-VN" sz="1200" u="none" strike="noStrike">
                          <a:effectLst/>
                        </a:rPr>
                        <a:t>Ridicată</a:t>
                      </a:r>
                      <a:endParaRPr lang="vi-VN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2 Marcador de contenido"/>
          <p:cNvSpPr txBox="1">
            <a:spLocks/>
          </p:cNvSpPr>
          <p:nvPr/>
        </p:nvSpPr>
        <p:spPr>
          <a:xfrm>
            <a:off x="1033849" y="3765722"/>
            <a:ext cx="7315200" cy="342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i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it-IT" sz="1400" dirty="0">
                <a:latin typeface="Arial" pitchFamily="34" charset="0"/>
                <a:cs typeface="Arial" pitchFamily="34" charset="0"/>
              </a:rPr>
              <a:t>Sunteţi dispus să mai accesaţi fonduri europene pe viitor? 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150311"/>
              </p:ext>
            </p:extLst>
          </p:nvPr>
        </p:nvGraphicFramePr>
        <p:xfrm>
          <a:off x="3124200" y="4191000"/>
          <a:ext cx="2743200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ro-RO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s-ES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Da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b"/>
                      <a:r>
                        <a:rPr lang="ro-RO" sz="12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Nu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55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o-RO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o-RO" sz="28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o-RO" sz="28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o-RO" sz="2800" dirty="0" smtClean="0">
                <a:latin typeface="Arial" pitchFamily="34" charset="0"/>
                <a:cs typeface="Arial" pitchFamily="34" charset="0"/>
              </a:rPr>
              <a:t>Va mulțumesc!</a:t>
            </a:r>
            <a:endParaRPr lang="ro-RO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96728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2600</TotalTime>
  <Words>736</Words>
  <Application>Microsoft Office PowerPoint</Application>
  <PresentationFormat>On-screen Show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Custom Design</vt:lpstr>
      <vt:lpstr>Grupul de Lucru Tematic 3 (GLT 3) ”Oportunități de finanțare”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Florin</dc:creator>
  <cp:lastModifiedBy>Raluca Leahu</cp:lastModifiedBy>
  <cp:revision>182</cp:revision>
  <cp:lastPrinted>2012-05-01T16:32:50Z</cp:lastPrinted>
  <dcterms:created xsi:type="dcterms:W3CDTF">2009-01-22T12:14:04Z</dcterms:created>
  <dcterms:modified xsi:type="dcterms:W3CDTF">2012-06-15T07:02:00Z</dcterms:modified>
</cp:coreProperties>
</file>